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7"/>
  </p:notesMasterIdLst>
  <p:sldIdLst>
    <p:sldId id="256" r:id="rId2"/>
    <p:sldId id="261" r:id="rId3"/>
    <p:sldId id="257" r:id="rId4"/>
    <p:sldId id="297" r:id="rId5"/>
    <p:sldId id="262" r:id="rId6"/>
  </p:sldIdLst>
  <p:sldSz cx="9144000" cy="5143500" type="screen16x9"/>
  <p:notesSz cx="6858000" cy="9144000"/>
  <p:embeddedFontLst>
    <p:embeddedFont>
      <p:font typeface="Abel" panose="02000506030000020004" pitchFamily="2" charset="0"/>
      <p:regular r:id="rId8"/>
    </p:embeddedFont>
    <p:embeddedFont>
      <p:font typeface="Baskerville Old Face" panose="02020602080505020303" pitchFamily="18" charset="0"/>
      <p:regular r:id="rId9"/>
    </p:embeddedFont>
    <p:embeddedFont>
      <p:font typeface="Baskervville" panose="020B0604020202020204" charset="0"/>
      <p:regular r:id="rId10"/>
      <p:italic r:id="rId11"/>
    </p:embeddedFont>
    <p:embeddedFont>
      <p:font typeface="Fredoka One" panose="02000000000000000000" pitchFamily="2" charset="0"/>
      <p:regular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B16795-7D81-45A0-B553-BDB6A8F48203}">
  <a:tblStyle styleId="{D5B16795-7D81-45A0-B553-BDB6A8F482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8a80d34a4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18a80d34a4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52a7caf94b_1_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152a7caf94b_1_4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5207a17831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5207a17831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>
          <a:extLst>
            <a:ext uri="{FF2B5EF4-FFF2-40B4-BE49-F238E27FC236}">
              <a16:creationId xmlns:a16="http://schemas.microsoft.com/office/drawing/2014/main" id="{941FB558-9D70-4E76-2909-59DA6058F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5207a17831_0_17:notes">
            <a:extLst>
              <a:ext uri="{FF2B5EF4-FFF2-40B4-BE49-F238E27FC236}">
                <a16:creationId xmlns:a16="http://schemas.microsoft.com/office/drawing/2014/main" id="{900C3F72-0981-EEDB-ABDA-13D34B85DF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5207a17831_0_17:notes">
            <a:extLst>
              <a:ext uri="{FF2B5EF4-FFF2-40B4-BE49-F238E27FC236}">
                <a16:creationId xmlns:a16="http://schemas.microsoft.com/office/drawing/2014/main" id="{B7CBA53B-1B11-5D4E-AD69-CCA282DEAE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3972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52a7caf94b_1_1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52a7caf94b_1_1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E052D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58999"/>
          </a:blip>
          <a:srcRect l="9" r="9" b="15682"/>
          <a:stretch/>
        </p:blipFill>
        <p:spPr>
          <a:xfrm>
            <a:off x="0" y="620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76900" y="1270875"/>
            <a:ext cx="4690200" cy="201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56800" y="3422175"/>
            <a:ext cx="3282000" cy="4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17425" y="547400"/>
            <a:ext cx="7712700" cy="40611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346825" y="126050"/>
            <a:ext cx="8500425" cy="4654225"/>
            <a:chOff x="346825" y="169800"/>
            <a:chExt cx="8500425" cy="4654225"/>
          </a:xfrm>
        </p:grpSpPr>
        <p:sp>
          <p:nvSpPr>
            <p:cNvPr id="14" name="Google Shape;14;p2"/>
            <p:cNvSpPr/>
            <p:nvPr/>
          </p:nvSpPr>
          <p:spPr>
            <a:xfrm>
              <a:off x="346825" y="258400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" name="Google Shape;15;p2"/>
            <p:cNvCxnSpPr>
              <a:stCxn id="14" idx="1"/>
            </p:cNvCxnSpPr>
            <p:nvPr/>
          </p:nvCxnSpPr>
          <p:spPr>
            <a:xfrm>
              <a:off x="346825" y="398950"/>
              <a:ext cx="82497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" name="Google Shape;16;p2"/>
            <p:cNvSpPr/>
            <p:nvPr/>
          </p:nvSpPr>
          <p:spPr>
            <a:xfrm>
              <a:off x="8381650" y="169800"/>
              <a:ext cx="465600" cy="4656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473900" y="4542925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" name="Google Shape;18;p2"/>
            <p:cNvCxnSpPr>
              <a:stCxn id="16" idx="0"/>
              <a:endCxn id="17" idx="2"/>
            </p:cNvCxnSpPr>
            <p:nvPr/>
          </p:nvCxnSpPr>
          <p:spPr>
            <a:xfrm>
              <a:off x="8614450" y="169800"/>
              <a:ext cx="0" cy="4654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5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70150" cy="5145076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5"/>
          <p:cNvSpPr txBox="1">
            <a:spLocks noGrp="1"/>
          </p:cNvSpPr>
          <p:nvPr>
            <p:ph type="subTitle" idx="1"/>
          </p:nvPr>
        </p:nvSpPr>
        <p:spPr>
          <a:xfrm>
            <a:off x="1067750" y="2267325"/>
            <a:ext cx="3124800" cy="17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2"/>
          </p:nvPr>
        </p:nvSpPr>
        <p:spPr>
          <a:xfrm>
            <a:off x="4955000" y="2267333"/>
            <a:ext cx="3124800" cy="17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title"/>
          </p:nvPr>
        </p:nvSpPr>
        <p:spPr>
          <a:xfrm>
            <a:off x="1067750" y="1675125"/>
            <a:ext cx="3124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title" idx="3"/>
          </p:nvPr>
        </p:nvSpPr>
        <p:spPr>
          <a:xfrm>
            <a:off x="4955002" y="1675125"/>
            <a:ext cx="3124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title" idx="4"/>
          </p:nvPr>
        </p:nvSpPr>
        <p:spPr>
          <a:xfrm>
            <a:off x="71327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717425" y="547400"/>
            <a:ext cx="7712700" cy="40611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" name="Google Shape;52;p5"/>
          <p:cNvGrpSpPr/>
          <p:nvPr/>
        </p:nvGrpSpPr>
        <p:grpSpPr>
          <a:xfrm>
            <a:off x="354425" y="125975"/>
            <a:ext cx="8500425" cy="465600"/>
            <a:chOff x="346825" y="169800"/>
            <a:chExt cx="8500425" cy="465600"/>
          </a:xfrm>
        </p:grpSpPr>
        <p:sp>
          <p:nvSpPr>
            <p:cNvPr id="53" name="Google Shape;53;p5"/>
            <p:cNvSpPr/>
            <p:nvPr/>
          </p:nvSpPr>
          <p:spPr>
            <a:xfrm>
              <a:off x="346825" y="258400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4" name="Google Shape;54;p5"/>
            <p:cNvCxnSpPr>
              <a:stCxn id="53" idx="1"/>
            </p:cNvCxnSpPr>
            <p:nvPr/>
          </p:nvCxnSpPr>
          <p:spPr>
            <a:xfrm>
              <a:off x="346825" y="398950"/>
              <a:ext cx="82497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" name="Google Shape;55;p5"/>
            <p:cNvSpPr/>
            <p:nvPr/>
          </p:nvSpPr>
          <p:spPr>
            <a:xfrm>
              <a:off x="8381650" y="169800"/>
              <a:ext cx="465600" cy="4656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5"/>
          <p:cNvGrpSpPr/>
          <p:nvPr/>
        </p:nvGrpSpPr>
        <p:grpSpPr>
          <a:xfrm rot="10800000">
            <a:off x="292675" y="4568950"/>
            <a:ext cx="8500425" cy="465600"/>
            <a:chOff x="346825" y="169800"/>
            <a:chExt cx="8500425" cy="465600"/>
          </a:xfrm>
        </p:grpSpPr>
        <p:sp>
          <p:nvSpPr>
            <p:cNvPr id="57" name="Google Shape;57;p5"/>
            <p:cNvSpPr/>
            <p:nvPr/>
          </p:nvSpPr>
          <p:spPr>
            <a:xfrm>
              <a:off x="346825" y="258400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" name="Google Shape;58;p5"/>
            <p:cNvCxnSpPr>
              <a:stCxn id="57" idx="1"/>
            </p:cNvCxnSpPr>
            <p:nvPr/>
          </p:nvCxnSpPr>
          <p:spPr>
            <a:xfrm>
              <a:off x="346825" y="398950"/>
              <a:ext cx="82497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9" name="Google Shape;59;p5"/>
            <p:cNvSpPr/>
            <p:nvPr/>
          </p:nvSpPr>
          <p:spPr>
            <a:xfrm>
              <a:off x="8381650" y="169800"/>
              <a:ext cx="465600" cy="4656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6"/>
          <p:cNvPicPr preferRelativeResize="0"/>
          <p:nvPr/>
        </p:nvPicPr>
        <p:blipFill rotWithShape="1">
          <a:blip r:embed="rId2">
            <a:alphaModFix amt="58999"/>
          </a:blip>
          <a:srcRect l="9" r="9" b="15682"/>
          <a:stretch/>
        </p:blipFill>
        <p:spPr>
          <a:xfrm flipH="1">
            <a:off x="3" y="620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"/>
          <p:cNvSpPr/>
          <p:nvPr/>
        </p:nvSpPr>
        <p:spPr>
          <a:xfrm>
            <a:off x="717425" y="547400"/>
            <a:ext cx="7712700" cy="40611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" name="Google Shape;64;p6"/>
          <p:cNvGrpSpPr/>
          <p:nvPr/>
        </p:nvGrpSpPr>
        <p:grpSpPr>
          <a:xfrm flipH="1">
            <a:off x="289163" y="126350"/>
            <a:ext cx="8500425" cy="4654225"/>
            <a:chOff x="346825" y="169800"/>
            <a:chExt cx="8500425" cy="4654225"/>
          </a:xfrm>
        </p:grpSpPr>
        <p:sp>
          <p:nvSpPr>
            <p:cNvPr id="65" name="Google Shape;65;p6"/>
            <p:cNvSpPr/>
            <p:nvPr/>
          </p:nvSpPr>
          <p:spPr>
            <a:xfrm>
              <a:off x="346825" y="258400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" name="Google Shape;66;p6"/>
            <p:cNvCxnSpPr>
              <a:stCxn id="65" idx="1"/>
            </p:cNvCxnSpPr>
            <p:nvPr/>
          </p:nvCxnSpPr>
          <p:spPr>
            <a:xfrm>
              <a:off x="346825" y="398950"/>
              <a:ext cx="82497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" name="Google Shape;67;p6"/>
            <p:cNvSpPr/>
            <p:nvPr/>
          </p:nvSpPr>
          <p:spPr>
            <a:xfrm>
              <a:off x="8381650" y="169800"/>
              <a:ext cx="465600" cy="4656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8473900" y="4542925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9" name="Google Shape;69;p6"/>
            <p:cNvCxnSpPr>
              <a:stCxn id="67" idx="0"/>
              <a:endCxn id="68" idx="2"/>
            </p:cNvCxnSpPr>
            <p:nvPr/>
          </p:nvCxnSpPr>
          <p:spPr>
            <a:xfrm>
              <a:off x="8614450" y="169800"/>
              <a:ext cx="0" cy="4654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_1_1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28925" y="0"/>
            <a:ext cx="9172925" cy="514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1"/>
          <p:cNvSpPr txBox="1">
            <a:spLocks noGrp="1"/>
          </p:cNvSpPr>
          <p:nvPr>
            <p:ph type="subTitle" idx="1"/>
          </p:nvPr>
        </p:nvSpPr>
        <p:spPr>
          <a:xfrm>
            <a:off x="771352" y="2007525"/>
            <a:ext cx="24393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9pPr>
          </a:lstStyle>
          <a:p>
            <a:endParaRPr/>
          </a:p>
        </p:txBody>
      </p:sp>
      <p:sp>
        <p:nvSpPr>
          <p:cNvPr id="255" name="Google Shape;255;p21"/>
          <p:cNvSpPr txBox="1">
            <a:spLocks noGrp="1"/>
          </p:cNvSpPr>
          <p:nvPr>
            <p:ph type="subTitle" idx="2"/>
          </p:nvPr>
        </p:nvSpPr>
        <p:spPr>
          <a:xfrm>
            <a:off x="771350" y="2378903"/>
            <a:ext cx="2439300" cy="10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6" name="Google Shape;256;p21"/>
          <p:cNvSpPr txBox="1">
            <a:spLocks noGrp="1"/>
          </p:cNvSpPr>
          <p:nvPr>
            <p:ph type="subTitle" idx="3"/>
          </p:nvPr>
        </p:nvSpPr>
        <p:spPr>
          <a:xfrm>
            <a:off x="3352350" y="2007525"/>
            <a:ext cx="24393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9pPr>
          </a:lstStyle>
          <a:p>
            <a:endParaRPr/>
          </a:p>
        </p:txBody>
      </p:sp>
      <p:sp>
        <p:nvSpPr>
          <p:cNvPr id="257" name="Google Shape;257;p21"/>
          <p:cNvSpPr txBox="1">
            <a:spLocks noGrp="1"/>
          </p:cNvSpPr>
          <p:nvPr>
            <p:ph type="subTitle" idx="4"/>
          </p:nvPr>
        </p:nvSpPr>
        <p:spPr>
          <a:xfrm>
            <a:off x="3352350" y="2378902"/>
            <a:ext cx="2439300" cy="10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8" name="Google Shape;258;p21"/>
          <p:cNvSpPr txBox="1">
            <a:spLocks noGrp="1"/>
          </p:cNvSpPr>
          <p:nvPr>
            <p:ph type="subTitle" idx="5"/>
          </p:nvPr>
        </p:nvSpPr>
        <p:spPr>
          <a:xfrm>
            <a:off x="5933350" y="2007525"/>
            <a:ext cx="24189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askervville"/>
                <a:ea typeface="Baskervville"/>
                <a:cs typeface="Baskervville"/>
                <a:sym typeface="Baskervville"/>
              </a:defRPr>
            </a:lvl9pPr>
          </a:lstStyle>
          <a:p>
            <a:endParaRPr/>
          </a:p>
        </p:txBody>
      </p:sp>
      <p:sp>
        <p:nvSpPr>
          <p:cNvPr id="259" name="Google Shape;259;p21"/>
          <p:cNvSpPr txBox="1">
            <a:spLocks noGrp="1"/>
          </p:cNvSpPr>
          <p:nvPr>
            <p:ph type="subTitle" idx="6"/>
          </p:nvPr>
        </p:nvSpPr>
        <p:spPr>
          <a:xfrm>
            <a:off x="5933350" y="2378903"/>
            <a:ext cx="2418900" cy="10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0" name="Google Shape;260;p21"/>
          <p:cNvSpPr txBox="1">
            <a:spLocks noGrp="1"/>
          </p:cNvSpPr>
          <p:nvPr>
            <p:ph type="title"/>
          </p:nvPr>
        </p:nvSpPr>
        <p:spPr>
          <a:xfrm>
            <a:off x="71327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1"/>
          <p:cNvSpPr/>
          <p:nvPr/>
        </p:nvSpPr>
        <p:spPr>
          <a:xfrm>
            <a:off x="717425" y="547400"/>
            <a:ext cx="7712700" cy="40611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" name="Google Shape;262;p21"/>
          <p:cNvGrpSpPr/>
          <p:nvPr/>
        </p:nvGrpSpPr>
        <p:grpSpPr>
          <a:xfrm flipH="1">
            <a:off x="292675" y="125975"/>
            <a:ext cx="8500425" cy="465600"/>
            <a:chOff x="346825" y="169800"/>
            <a:chExt cx="8500425" cy="465600"/>
          </a:xfrm>
        </p:grpSpPr>
        <p:sp>
          <p:nvSpPr>
            <p:cNvPr id="263" name="Google Shape;263;p21"/>
            <p:cNvSpPr/>
            <p:nvPr/>
          </p:nvSpPr>
          <p:spPr>
            <a:xfrm>
              <a:off x="346825" y="258400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4" name="Google Shape;264;p21"/>
            <p:cNvCxnSpPr>
              <a:stCxn id="263" idx="1"/>
            </p:cNvCxnSpPr>
            <p:nvPr/>
          </p:nvCxnSpPr>
          <p:spPr>
            <a:xfrm>
              <a:off x="346825" y="398950"/>
              <a:ext cx="82497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65" name="Google Shape;265;p21"/>
            <p:cNvSpPr/>
            <p:nvPr/>
          </p:nvSpPr>
          <p:spPr>
            <a:xfrm>
              <a:off x="8381650" y="169800"/>
              <a:ext cx="465600" cy="4656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" name="Google Shape;266;p21"/>
          <p:cNvGrpSpPr/>
          <p:nvPr/>
        </p:nvGrpSpPr>
        <p:grpSpPr>
          <a:xfrm rot="10800000" flipH="1">
            <a:off x="354425" y="4568950"/>
            <a:ext cx="8500425" cy="465600"/>
            <a:chOff x="346825" y="169800"/>
            <a:chExt cx="8500425" cy="465600"/>
          </a:xfrm>
        </p:grpSpPr>
        <p:sp>
          <p:nvSpPr>
            <p:cNvPr id="267" name="Google Shape;267;p21"/>
            <p:cNvSpPr/>
            <p:nvPr/>
          </p:nvSpPr>
          <p:spPr>
            <a:xfrm>
              <a:off x="346825" y="258400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8" name="Google Shape;268;p21"/>
            <p:cNvCxnSpPr>
              <a:stCxn id="267" idx="1"/>
            </p:cNvCxnSpPr>
            <p:nvPr/>
          </p:nvCxnSpPr>
          <p:spPr>
            <a:xfrm>
              <a:off x="346825" y="398950"/>
              <a:ext cx="82497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69" name="Google Shape;269;p21"/>
            <p:cNvSpPr/>
            <p:nvPr/>
          </p:nvSpPr>
          <p:spPr>
            <a:xfrm>
              <a:off x="8381650" y="169800"/>
              <a:ext cx="465600" cy="4656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26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26"/>
          <p:cNvSpPr/>
          <p:nvPr/>
        </p:nvSpPr>
        <p:spPr>
          <a:xfrm>
            <a:off x="717425" y="547400"/>
            <a:ext cx="7712700" cy="40611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5" name="Google Shape;355;p26"/>
          <p:cNvGrpSpPr/>
          <p:nvPr/>
        </p:nvGrpSpPr>
        <p:grpSpPr>
          <a:xfrm rot="10800000" flipH="1">
            <a:off x="346825" y="4561475"/>
            <a:ext cx="8500425" cy="465600"/>
            <a:chOff x="346825" y="169800"/>
            <a:chExt cx="8500425" cy="465600"/>
          </a:xfrm>
        </p:grpSpPr>
        <p:sp>
          <p:nvSpPr>
            <p:cNvPr id="356" name="Google Shape;356;p26"/>
            <p:cNvSpPr/>
            <p:nvPr/>
          </p:nvSpPr>
          <p:spPr>
            <a:xfrm>
              <a:off x="346825" y="258400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57" name="Google Shape;357;p26"/>
            <p:cNvCxnSpPr>
              <a:stCxn id="356" idx="1"/>
            </p:cNvCxnSpPr>
            <p:nvPr/>
          </p:nvCxnSpPr>
          <p:spPr>
            <a:xfrm>
              <a:off x="346825" y="398950"/>
              <a:ext cx="82497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8" name="Google Shape;358;p26"/>
            <p:cNvSpPr/>
            <p:nvPr/>
          </p:nvSpPr>
          <p:spPr>
            <a:xfrm>
              <a:off x="8381650" y="169800"/>
              <a:ext cx="465600" cy="4656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26"/>
          <p:cNvGrpSpPr/>
          <p:nvPr/>
        </p:nvGrpSpPr>
        <p:grpSpPr>
          <a:xfrm flipH="1">
            <a:off x="296238" y="135450"/>
            <a:ext cx="8500425" cy="465600"/>
            <a:chOff x="346825" y="169800"/>
            <a:chExt cx="8500425" cy="465600"/>
          </a:xfrm>
        </p:grpSpPr>
        <p:sp>
          <p:nvSpPr>
            <p:cNvPr id="360" name="Google Shape;360;p26"/>
            <p:cNvSpPr/>
            <p:nvPr/>
          </p:nvSpPr>
          <p:spPr>
            <a:xfrm>
              <a:off x="346825" y="258400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1" name="Google Shape;361;p26"/>
            <p:cNvCxnSpPr>
              <a:stCxn id="360" idx="1"/>
            </p:cNvCxnSpPr>
            <p:nvPr/>
          </p:nvCxnSpPr>
          <p:spPr>
            <a:xfrm>
              <a:off x="346825" y="398950"/>
              <a:ext cx="82497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62" name="Google Shape;362;p26"/>
            <p:cNvSpPr/>
            <p:nvPr/>
          </p:nvSpPr>
          <p:spPr>
            <a:xfrm>
              <a:off x="8381650" y="169800"/>
              <a:ext cx="465600" cy="4656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27"/>
          <p:cNvPicPr preferRelativeResize="0"/>
          <p:nvPr/>
        </p:nvPicPr>
        <p:blipFill rotWithShape="1">
          <a:blip r:embed="rId2">
            <a:alphaModFix amt="58999"/>
          </a:blip>
          <a:srcRect l="9" r="9" b="15682"/>
          <a:stretch/>
        </p:blipFill>
        <p:spPr>
          <a:xfrm>
            <a:off x="0" y="620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27"/>
          <p:cNvSpPr/>
          <p:nvPr/>
        </p:nvSpPr>
        <p:spPr>
          <a:xfrm>
            <a:off x="717425" y="547400"/>
            <a:ext cx="7712700" cy="40611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6" name="Google Shape;366;p27"/>
          <p:cNvGrpSpPr/>
          <p:nvPr/>
        </p:nvGrpSpPr>
        <p:grpSpPr>
          <a:xfrm flipH="1">
            <a:off x="4483513" y="2431200"/>
            <a:ext cx="4381863" cy="2595875"/>
            <a:chOff x="296238" y="2431200"/>
            <a:chExt cx="4381863" cy="2595875"/>
          </a:xfrm>
        </p:grpSpPr>
        <p:sp>
          <p:nvSpPr>
            <p:cNvPr id="367" name="Google Shape;367;p27"/>
            <p:cNvSpPr/>
            <p:nvPr/>
          </p:nvSpPr>
          <p:spPr>
            <a:xfrm rot="10800000" flipH="1">
              <a:off x="389100" y="2431200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" name="Google Shape;368;p27"/>
            <p:cNvGrpSpPr/>
            <p:nvPr/>
          </p:nvGrpSpPr>
          <p:grpSpPr>
            <a:xfrm>
              <a:off x="296238" y="2559575"/>
              <a:ext cx="4381863" cy="2467500"/>
              <a:chOff x="296238" y="2559575"/>
              <a:chExt cx="4381863" cy="2467500"/>
            </a:xfrm>
          </p:grpSpPr>
          <p:grpSp>
            <p:nvGrpSpPr>
              <p:cNvPr id="369" name="Google Shape;369;p27"/>
              <p:cNvGrpSpPr/>
              <p:nvPr/>
            </p:nvGrpSpPr>
            <p:grpSpPr>
              <a:xfrm rot="10800000">
                <a:off x="296238" y="2559575"/>
                <a:ext cx="4261688" cy="2467500"/>
                <a:chOff x="4585563" y="169800"/>
                <a:chExt cx="4261688" cy="2467500"/>
              </a:xfrm>
            </p:grpSpPr>
            <p:cxnSp>
              <p:nvCxnSpPr>
                <p:cNvPr id="370" name="Google Shape;370;p27"/>
                <p:cNvCxnSpPr/>
                <p:nvPr/>
              </p:nvCxnSpPr>
              <p:spPr>
                <a:xfrm>
                  <a:off x="4585563" y="398950"/>
                  <a:ext cx="4011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71" name="Google Shape;371;p27"/>
                <p:cNvSpPr/>
                <p:nvPr/>
              </p:nvSpPr>
              <p:spPr>
                <a:xfrm>
                  <a:off x="8381650" y="169800"/>
                  <a:ext cx="465600" cy="465600"/>
                </a:xfrm>
                <a:prstGeom prst="star4">
                  <a:avLst>
                    <a:gd name="adj" fmla="val 1250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72" name="Google Shape;372;p27"/>
                <p:cNvCxnSpPr>
                  <a:stCxn id="371" idx="0"/>
                </p:cNvCxnSpPr>
                <p:nvPr/>
              </p:nvCxnSpPr>
              <p:spPr>
                <a:xfrm>
                  <a:off x="8614450" y="169800"/>
                  <a:ext cx="0" cy="2467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373" name="Google Shape;373;p27"/>
              <p:cNvSpPr/>
              <p:nvPr/>
            </p:nvSpPr>
            <p:spPr>
              <a:xfrm rot="10800000" flipH="1">
                <a:off x="4397000" y="4656700"/>
                <a:ext cx="281100" cy="281100"/>
              </a:xfrm>
              <a:prstGeom prst="star4">
                <a:avLst>
                  <a:gd name="adj" fmla="val 125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4" name="Google Shape;374;p27"/>
          <p:cNvGrpSpPr/>
          <p:nvPr/>
        </p:nvGrpSpPr>
        <p:grpSpPr>
          <a:xfrm rot="10800000" flipH="1">
            <a:off x="247013" y="102450"/>
            <a:ext cx="4381863" cy="2595875"/>
            <a:chOff x="296238" y="2431200"/>
            <a:chExt cx="4381863" cy="2595875"/>
          </a:xfrm>
        </p:grpSpPr>
        <p:sp>
          <p:nvSpPr>
            <p:cNvPr id="375" name="Google Shape;375;p27"/>
            <p:cNvSpPr/>
            <p:nvPr/>
          </p:nvSpPr>
          <p:spPr>
            <a:xfrm rot="10800000" flipH="1">
              <a:off x="389100" y="2431200"/>
              <a:ext cx="281100" cy="281100"/>
            </a:xfrm>
            <a:prstGeom prst="star4">
              <a:avLst>
                <a:gd name="adj" fmla="val 125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6" name="Google Shape;376;p27"/>
            <p:cNvGrpSpPr/>
            <p:nvPr/>
          </p:nvGrpSpPr>
          <p:grpSpPr>
            <a:xfrm>
              <a:off x="296238" y="2559575"/>
              <a:ext cx="4381863" cy="2467500"/>
              <a:chOff x="296238" y="2559575"/>
              <a:chExt cx="4381863" cy="2467500"/>
            </a:xfrm>
          </p:grpSpPr>
          <p:grpSp>
            <p:nvGrpSpPr>
              <p:cNvPr id="377" name="Google Shape;377;p27"/>
              <p:cNvGrpSpPr/>
              <p:nvPr/>
            </p:nvGrpSpPr>
            <p:grpSpPr>
              <a:xfrm rot="10800000">
                <a:off x="296238" y="2559575"/>
                <a:ext cx="4261688" cy="2467500"/>
                <a:chOff x="4585563" y="169800"/>
                <a:chExt cx="4261688" cy="2467500"/>
              </a:xfrm>
            </p:grpSpPr>
            <p:cxnSp>
              <p:nvCxnSpPr>
                <p:cNvPr id="378" name="Google Shape;378;p27"/>
                <p:cNvCxnSpPr/>
                <p:nvPr/>
              </p:nvCxnSpPr>
              <p:spPr>
                <a:xfrm>
                  <a:off x="4585563" y="398950"/>
                  <a:ext cx="4011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79" name="Google Shape;379;p27"/>
                <p:cNvSpPr/>
                <p:nvPr/>
              </p:nvSpPr>
              <p:spPr>
                <a:xfrm>
                  <a:off x="8381650" y="169800"/>
                  <a:ext cx="465600" cy="465600"/>
                </a:xfrm>
                <a:prstGeom prst="star4">
                  <a:avLst>
                    <a:gd name="adj" fmla="val 1250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80" name="Google Shape;380;p27"/>
                <p:cNvCxnSpPr>
                  <a:stCxn id="379" idx="0"/>
                </p:cNvCxnSpPr>
                <p:nvPr/>
              </p:nvCxnSpPr>
              <p:spPr>
                <a:xfrm>
                  <a:off x="8614450" y="169800"/>
                  <a:ext cx="0" cy="2467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381" name="Google Shape;381;p27"/>
              <p:cNvSpPr/>
              <p:nvPr/>
            </p:nvSpPr>
            <p:spPr>
              <a:xfrm rot="10800000" flipH="1">
                <a:off x="4397000" y="4656700"/>
                <a:ext cx="281100" cy="281100"/>
              </a:xfrm>
              <a:prstGeom prst="star4">
                <a:avLst>
                  <a:gd name="adj" fmla="val 125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052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7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skervville"/>
              <a:buNone/>
              <a:defRPr sz="2800">
                <a:solidFill>
                  <a:schemeClr val="lt1"/>
                </a:solidFill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skervville"/>
              <a:buNone/>
              <a:defRPr sz="2800">
                <a:solidFill>
                  <a:schemeClr val="lt1"/>
                </a:solidFill>
                <a:latin typeface="Baskervville"/>
                <a:ea typeface="Baskervville"/>
                <a:cs typeface="Baskervville"/>
                <a:sym typeface="Baskervvill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skervville"/>
              <a:buNone/>
              <a:defRPr sz="2800">
                <a:solidFill>
                  <a:schemeClr val="lt1"/>
                </a:solidFill>
                <a:latin typeface="Baskervville"/>
                <a:ea typeface="Baskervville"/>
                <a:cs typeface="Baskervville"/>
                <a:sym typeface="Baskervvill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skervville"/>
              <a:buNone/>
              <a:defRPr sz="2800">
                <a:solidFill>
                  <a:schemeClr val="lt1"/>
                </a:solidFill>
                <a:latin typeface="Baskervville"/>
                <a:ea typeface="Baskervville"/>
                <a:cs typeface="Baskervville"/>
                <a:sym typeface="Baskervvill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skervville"/>
              <a:buNone/>
              <a:defRPr sz="2800">
                <a:solidFill>
                  <a:schemeClr val="lt1"/>
                </a:solidFill>
                <a:latin typeface="Baskervville"/>
                <a:ea typeface="Baskervville"/>
                <a:cs typeface="Baskervville"/>
                <a:sym typeface="Baskervvill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skervville"/>
              <a:buNone/>
              <a:defRPr sz="2800">
                <a:solidFill>
                  <a:schemeClr val="lt1"/>
                </a:solidFill>
                <a:latin typeface="Baskervville"/>
                <a:ea typeface="Baskervville"/>
                <a:cs typeface="Baskervville"/>
                <a:sym typeface="Baskervvill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skervville"/>
              <a:buNone/>
              <a:defRPr sz="2800">
                <a:solidFill>
                  <a:schemeClr val="lt1"/>
                </a:solidFill>
                <a:latin typeface="Baskervville"/>
                <a:ea typeface="Baskervville"/>
                <a:cs typeface="Baskervville"/>
                <a:sym typeface="Baskervvill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skervville"/>
              <a:buNone/>
              <a:defRPr sz="2800">
                <a:solidFill>
                  <a:schemeClr val="lt1"/>
                </a:solidFill>
                <a:latin typeface="Baskervville"/>
                <a:ea typeface="Baskervville"/>
                <a:cs typeface="Baskervville"/>
                <a:sym typeface="Baskervvill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askervville"/>
              <a:buNone/>
              <a:defRPr sz="2800">
                <a:solidFill>
                  <a:schemeClr val="lt1"/>
                </a:solidFill>
                <a:latin typeface="Baskervville"/>
                <a:ea typeface="Baskervville"/>
                <a:cs typeface="Baskervville"/>
                <a:sym typeface="Baskervvill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bel"/>
              <a:buChar char="●"/>
              <a:defRPr sz="1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8" r:id="rId4"/>
    <p:sldLayoutId id="2147483667" r:id="rId5"/>
    <p:sldLayoutId id="2147483672" r:id="rId6"/>
    <p:sldLayoutId id="2147483673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52D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4"/>
          <p:cNvSpPr/>
          <p:nvPr/>
        </p:nvSpPr>
        <p:spPr>
          <a:xfrm>
            <a:off x="7362725" y="1860925"/>
            <a:ext cx="704400" cy="7044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4"/>
          <p:cNvSpPr/>
          <p:nvPr/>
        </p:nvSpPr>
        <p:spPr>
          <a:xfrm>
            <a:off x="1270201" y="3407025"/>
            <a:ext cx="3935100" cy="4656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400" name="Google Shape;400;p34"/>
          <p:cNvSpPr txBox="1">
            <a:spLocks noGrp="1"/>
          </p:cNvSpPr>
          <p:nvPr>
            <p:ph type="ctrTitle"/>
          </p:nvPr>
        </p:nvSpPr>
        <p:spPr>
          <a:xfrm>
            <a:off x="1276900" y="1270875"/>
            <a:ext cx="3928401" cy="18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4400" b="0" i="0" dirty="0" err="1">
                <a:solidFill>
                  <a:srgbClr val="D1D5DB"/>
                </a:solidFill>
                <a:effectLst/>
                <a:latin typeface="Baskervville" panose="020B0604020202020204" charset="0"/>
              </a:rPr>
              <a:t>Analisis</a:t>
            </a:r>
            <a:r>
              <a:rPr lang="en-ID" sz="44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  <a:t> Data </a:t>
            </a:r>
            <a:r>
              <a:rPr lang="en-ID" sz="4400" b="0" i="0" dirty="0" err="1">
                <a:solidFill>
                  <a:srgbClr val="D1D5DB"/>
                </a:solidFill>
                <a:effectLst/>
                <a:latin typeface="Baskervville" panose="020B0604020202020204" charset="0"/>
              </a:rPr>
              <a:t>Pelanggan</a:t>
            </a:r>
            <a:r>
              <a:rPr lang="en-ID" sz="44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  <a:t> </a:t>
            </a:r>
            <a:r>
              <a:rPr lang="en-ID" sz="4400" b="0" i="0" dirty="0" err="1">
                <a:solidFill>
                  <a:srgbClr val="D1D5DB"/>
                </a:solidFill>
                <a:effectLst/>
                <a:latin typeface="Baskervville" panose="020B0604020202020204" charset="0"/>
              </a:rPr>
              <a:t>Grosir</a:t>
            </a:r>
            <a:endParaRPr lang="en-ID" sz="148100" i="1" dirty="0">
              <a:solidFill>
                <a:schemeClr val="lt1"/>
              </a:solidFill>
              <a:latin typeface="Baskervville" panose="020B0604020202020204" charset="0"/>
            </a:endParaRPr>
          </a:p>
        </p:txBody>
      </p:sp>
      <p:sp>
        <p:nvSpPr>
          <p:cNvPr id="401" name="Google Shape;401;p34"/>
          <p:cNvSpPr txBox="1">
            <a:spLocks noGrp="1"/>
          </p:cNvSpPr>
          <p:nvPr>
            <p:ph type="subTitle" idx="1"/>
          </p:nvPr>
        </p:nvSpPr>
        <p:spPr>
          <a:xfrm>
            <a:off x="1358993" y="3265721"/>
            <a:ext cx="3928401" cy="10001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it-IT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  <a:t>Memahami pola pengeluaran pelanggan di berbagai kategori produk.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askerville Old Face" panose="02020602080505020303" pitchFamily="18" charset="0"/>
            </a:endParaRPr>
          </a:p>
        </p:txBody>
      </p:sp>
      <p:cxnSp>
        <p:nvCxnSpPr>
          <p:cNvPr id="402" name="Google Shape;402;p34"/>
          <p:cNvCxnSpPr/>
          <p:nvPr/>
        </p:nvCxnSpPr>
        <p:spPr>
          <a:xfrm>
            <a:off x="1270188" y="3103525"/>
            <a:ext cx="4441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3" name="Google Shape;403;p34"/>
          <p:cNvSpPr/>
          <p:nvPr/>
        </p:nvSpPr>
        <p:spPr>
          <a:xfrm>
            <a:off x="7514675" y="2747025"/>
            <a:ext cx="400500" cy="4002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4"/>
          <p:cNvSpPr/>
          <p:nvPr/>
        </p:nvSpPr>
        <p:spPr>
          <a:xfrm>
            <a:off x="7600175" y="3328925"/>
            <a:ext cx="229500" cy="229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4"/>
          <p:cNvSpPr/>
          <p:nvPr/>
        </p:nvSpPr>
        <p:spPr>
          <a:xfrm>
            <a:off x="4869566" y="3643127"/>
            <a:ext cx="229500" cy="229498"/>
          </a:xfrm>
          <a:prstGeom prst="star4">
            <a:avLst>
              <a:gd name="adj" fmla="val 125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4"/>
          <p:cNvSpPr/>
          <p:nvPr/>
        </p:nvSpPr>
        <p:spPr>
          <a:xfrm>
            <a:off x="7639625" y="3740125"/>
            <a:ext cx="150600" cy="1506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4"/>
          <p:cNvSpPr/>
          <p:nvPr/>
        </p:nvSpPr>
        <p:spPr>
          <a:xfrm>
            <a:off x="7282325" y="814025"/>
            <a:ext cx="865200" cy="865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" name="Google Shape;408;p34"/>
          <p:cNvGrpSpPr/>
          <p:nvPr/>
        </p:nvGrpSpPr>
        <p:grpSpPr>
          <a:xfrm>
            <a:off x="7490474" y="995590"/>
            <a:ext cx="424704" cy="502079"/>
            <a:chOff x="3543175" y="2851850"/>
            <a:chExt cx="229025" cy="270750"/>
          </a:xfrm>
        </p:grpSpPr>
        <p:sp>
          <p:nvSpPr>
            <p:cNvPr id="409" name="Google Shape;409;p34"/>
            <p:cNvSpPr/>
            <p:nvPr/>
          </p:nvSpPr>
          <p:spPr>
            <a:xfrm>
              <a:off x="3543175" y="2851850"/>
              <a:ext cx="229025" cy="270750"/>
            </a:xfrm>
            <a:custGeom>
              <a:avLst/>
              <a:gdLst/>
              <a:ahLst/>
              <a:cxnLst/>
              <a:rect l="l" t="t" r="r" b="b"/>
              <a:pathLst>
                <a:path w="9161" h="10830" extrusionOk="0">
                  <a:moveTo>
                    <a:pt x="6061" y="1594"/>
                  </a:moveTo>
                  <a:lnTo>
                    <a:pt x="7567" y="3100"/>
                  </a:lnTo>
                  <a:lnTo>
                    <a:pt x="7128" y="3551"/>
                  </a:lnTo>
                  <a:lnTo>
                    <a:pt x="5610" y="2033"/>
                  </a:lnTo>
                  <a:lnTo>
                    <a:pt x="6061" y="1594"/>
                  </a:lnTo>
                  <a:close/>
                  <a:moveTo>
                    <a:pt x="5384" y="2259"/>
                  </a:moveTo>
                  <a:lnTo>
                    <a:pt x="6902" y="3777"/>
                  </a:lnTo>
                  <a:lnTo>
                    <a:pt x="6513" y="4154"/>
                  </a:lnTo>
                  <a:lnTo>
                    <a:pt x="5007" y="2648"/>
                  </a:lnTo>
                  <a:lnTo>
                    <a:pt x="5384" y="2259"/>
                  </a:lnTo>
                  <a:close/>
                  <a:moveTo>
                    <a:pt x="5170" y="4932"/>
                  </a:moveTo>
                  <a:cubicBezTo>
                    <a:pt x="5522" y="4932"/>
                    <a:pt x="5810" y="5220"/>
                    <a:pt x="5810" y="5559"/>
                  </a:cubicBezTo>
                  <a:cubicBezTo>
                    <a:pt x="5810" y="5911"/>
                    <a:pt x="5522" y="6199"/>
                    <a:pt x="5170" y="6199"/>
                  </a:cubicBezTo>
                  <a:cubicBezTo>
                    <a:pt x="4819" y="6199"/>
                    <a:pt x="4530" y="5911"/>
                    <a:pt x="4530" y="5559"/>
                  </a:cubicBezTo>
                  <a:cubicBezTo>
                    <a:pt x="4530" y="5220"/>
                    <a:pt x="4819" y="4932"/>
                    <a:pt x="5170" y="4932"/>
                  </a:cubicBezTo>
                  <a:close/>
                  <a:moveTo>
                    <a:pt x="2322" y="5785"/>
                  </a:moveTo>
                  <a:lnTo>
                    <a:pt x="3376" y="6839"/>
                  </a:lnTo>
                  <a:lnTo>
                    <a:pt x="2698" y="7504"/>
                  </a:lnTo>
                  <a:lnTo>
                    <a:pt x="1657" y="6463"/>
                  </a:lnTo>
                  <a:lnTo>
                    <a:pt x="2322" y="5785"/>
                  </a:lnTo>
                  <a:close/>
                  <a:moveTo>
                    <a:pt x="5697" y="6350"/>
                  </a:moveTo>
                  <a:lnTo>
                    <a:pt x="5697" y="7680"/>
                  </a:lnTo>
                  <a:lnTo>
                    <a:pt x="4643" y="7680"/>
                  </a:lnTo>
                  <a:lnTo>
                    <a:pt x="4643" y="6488"/>
                  </a:lnTo>
                  <a:lnTo>
                    <a:pt x="4719" y="6400"/>
                  </a:lnTo>
                  <a:cubicBezTo>
                    <a:pt x="4862" y="6475"/>
                    <a:pt x="5018" y="6512"/>
                    <a:pt x="5173" y="6512"/>
                  </a:cubicBezTo>
                  <a:cubicBezTo>
                    <a:pt x="5358" y="6512"/>
                    <a:pt x="5541" y="6459"/>
                    <a:pt x="5697" y="6350"/>
                  </a:cubicBezTo>
                  <a:close/>
                  <a:moveTo>
                    <a:pt x="1770" y="7027"/>
                  </a:moveTo>
                  <a:lnTo>
                    <a:pt x="2134" y="7391"/>
                  </a:lnTo>
                  <a:lnTo>
                    <a:pt x="1556" y="7969"/>
                  </a:lnTo>
                  <a:cubicBezTo>
                    <a:pt x="1431" y="7843"/>
                    <a:pt x="1318" y="7730"/>
                    <a:pt x="1192" y="7605"/>
                  </a:cubicBezTo>
                  <a:lnTo>
                    <a:pt x="1770" y="7027"/>
                  </a:lnTo>
                  <a:close/>
                  <a:moveTo>
                    <a:pt x="678" y="7529"/>
                  </a:moveTo>
                  <a:cubicBezTo>
                    <a:pt x="803" y="7667"/>
                    <a:pt x="1519" y="8383"/>
                    <a:pt x="1632" y="8483"/>
                  </a:cubicBezTo>
                  <a:lnTo>
                    <a:pt x="1406" y="8722"/>
                  </a:lnTo>
                  <a:lnTo>
                    <a:pt x="439" y="7755"/>
                  </a:lnTo>
                  <a:lnTo>
                    <a:pt x="678" y="7529"/>
                  </a:lnTo>
                  <a:close/>
                  <a:moveTo>
                    <a:pt x="4681" y="7994"/>
                  </a:moveTo>
                  <a:lnTo>
                    <a:pt x="4681" y="8508"/>
                  </a:lnTo>
                  <a:lnTo>
                    <a:pt x="3037" y="10516"/>
                  </a:lnTo>
                  <a:lnTo>
                    <a:pt x="2610" y="10516"/>
                  </a:lnTo>
                  <a:lnTo>
                    <a:pt x="4681" y="7994"/>
                  </a:lnTo>
                  <a:close/>
                  <a:moveTo>
                    <a:pt x="5333" y="7994"/>
                  </a:moveTo>
                  <a:lnTo>
                    <a:pt x="5333" y="10516"/>
                  </a:lnTo>
                  <a:lnTo>
                    <a:pt x="5007" y="10516"/>
                  </a:lnTo>
                  <a:lnTo>
                    <a:pt x="5007" y="7994"/>
                  </a:lnTo>
                  <a:close/>
                  <a:moveTo>
                    <a:pt x="5710" y="7994"/>
                  </a:moveTo>
                  <a:lnTo>
                    <a:pt x="7780" y="10516"/>
                  </a:lnTo>
                  <a:lnTo>
                    <a:pt x="7354" y="10516"/>
                  </a:lnTo>
                  <a:lnTo>
                    <a:pt x="5660" y="8445"/>
                  </a:lnTo>
                  <a:lnTo>
                    <a:pt x="5660" y="7994"/>
                  </a:lnTo>
                  <a:close/>
                  <a:moveTo>
                    <a:pt x="6300" y="0"/>
                  </a:moveTo>
                  <a:lnTo>
                    <a:pt x="5384" y="916"/>
                  </a:lnTo>
                  <a:lnTo>
                    <a:pt x="5835" y="1368"/>
                  </a:lnTo>
                  <a:cubicBezTo>
                    <a:pt x="4912" y="2291"/>
                    <a:pt x="4726" y="2477"/>
                    <a:pt x="4726" y="2477"/>
                  </a:cubicBezTo>
                  <a:cubicBezTo>
                    <a:pt x="4600" y="2603"/>
                    <a:pt x="4312" y="2891"/>
                    <a:pt x="3702" y="3501"/>
                  </a:cubicBezTo>
                  <a:lnTo>
                    <a:pt x="3928" y="3727"/>
                  </a:lnTo>
                  <a:lnTo>
                    <a:pt x="4781" y="2874"/>
                  </a:lnTo>
                  <a:lnTo>
                    <a:pt x="6287" y="4380"/>
                  </a:lnTo>
                  <a:lnTo>
                    <a:pt x="5810" y="4857"/>
                  </a:lnTo>
                  <a:cubicBezTo>
                    <a:pt x="5623" y="4685"/>
                    <a:pt x="5399" y="4608"/>
                    <a:pt x="5178" y="4608"/>
                  </a:cubicBezTo>
                  <a:cubicBezTo>
                    <a:pt x="4688" y="4608"/>
                    <a:pt x="4217" y="4988"/>
                    <a:pt x="4217" y="5559"/>
                  </a:cubicBezTo>
                  <a:cubicBezTo>
                    <a:pt x="4217" y="5810"/>
                    <a:pt x="4317" y="6036"/>
                    <a:pt x="4468" y="6199"/>
                  </a:cubicBezTo>
                  <a:lnTo>
                    <a:pt x="3828" y="6839"/>
                  </a:lnTo>
                  <a:lnTo>
                    <a:pt x="2322" y="5333"/>
                  </a:lnTo>
                  <a:lnTo>
                    <a:pt x="3690" y="3953"/>
                  </a:lnTo>
                  <a:lnTo>
                    <a:pt x="3464" y="3740"/>
                  </a:lnTo>
                  <a:lnTo>
                    <a:pt x="1870" y="5333"/>
                  </a:lnTo>
                  <a:lnTo>
                    <a:pt x="2096" y="5559"/>
                  </a:lnTo>
                  <a:lnTo>
                    <a:pt x="1205" y="6463"/>
                  </a:lnTo>
                  <a:lnTo>
                    <a:pt x="1556" y="6802"/>
                  </a:lnTo>
                  <a:lnTo>
                    <a:pt x="966" y="7379"/>
                  </a:lnTo>
                  <a:lnTo>
                    <a:pt x="678" y="7078"/>
                  </a:lnTo>
                  <a:lnTo>
                    <a:pt x="0" y="7755"/>
                  </a:lnTo>
                  <a:lnTo>
                    <a:pt x="1406" y="9161"/>
                  </a:lnTo>
                  <a:lnTo>
                    <a:pt x="2083" y="8483"/>
                  </a:lnTo>
                  <a:lnTo>
                    <a:pt x="1782" y="8195"/>
                  </a:lnTo>
                  <a:lnTo>
                    <a:pt x="2359" y="7605"/>
                  </a:lnTo>
                  <a:lnTo>
                    <a:pt x="2698" y="7956"/>
                  </a:lnTo>
                  <a:lnTo>
                    <a:pt x="3602" y="7065"/>
                  </a:lnTo>
                  <a:lnTo>
                    <a:pt x="3828" y="7291"/>
                  </a:lnTo>
                  <a:lnTo>
                    <a:pt x="4317" y="6802"/>
                  </a:lnTo>
                  <a:lnTo>
                    <a:pt x="4317" y="7931"/>
                  </a:lnTo>
                  <a:lnTo>
                    <a:pt x="1945" y="10830"/>
                  </a:lnTo>
                  <a:lnTo>
                    <a:pt x="3188" y="10830"/>
                  </a:lnTo>
                  <a:lnTo>
                    <a:pt x="4681" y="9010"/>
                  </a:lnTo>
                  <a:lnTo>
                    <a:pt x="4681" y="10830"/>
                  </a:lnTo>
                  <a:lnTo>
                    <a:pt x="5660" y="10830"/>
                  </a:lnTo>
                  <a:lnTo>
                    <a:pt x="5660" y="8947"/>
                  </a:lnTo>
                  <a:lnTo>
                    <a:pt x="7203" y="10830"/>
                  </a:lnTo>
                  <a:lnTo>
                    <a:pt x="8446" y="10830"/>
                  </a:lnTo>
                  <a:lnTo>
                    <a:pt x="6024" y="7868"/>
                  </a:lnTo>
                  <a:lnTo>
                    <a:pt x="6024" y="5986"/>
                  </a:lnTo>
                  <a:cubicBezTo>
                    <a:pt x="6162" y="5710"/>
                    <a:pt x="6149" y="5384"/>
                    <a:pt x="6011" y="5107"/>
                  </a:cubicBezTo>
                  <a:cubicBezTo>
                    <a:pt x="6187" y="4932"/>
                    <a:pt x="7630" y="3501"/>
                    <a:pt x="7793" y="3326"/>
                  </a:cubicBezTo>
                  <a:lnTo>
                    <a:pt x="8245" y="3777"/>
                  </a:lnTo>
                  <a:lnTo>
                    <a:pt x="9161" y="2861"/>
                  </a:lnTo>
                  <a:lnTo>
                    <a:pt x="7969" y="1682"/>
                  </a:lnTo>
                  <a:lnTo>
                    <a:pt x="7755" y="1908"/>
                  </a:lnTo>
                  <a:lnTo>
                    <a:pt x="8709" y="2861"/>
                  </a:lnTo>
                  <a:lnTo>
                    <a:pt x="8245" y="3326"/>
                  </a:lnTo>
                  <a:lnTo>
                    <a:pt x="5835" y="916"/>
                  </a:lnTo>
                  <a:lnTo>
                    <a:pt x="6300" y="452"/>
                  </a:lnTo>
                  <a:lnTo>
                    <a:pt x="7517" y="1669"/>
                  </a:lnTo>
                  <a:lnTo>
                    <a:pt x="7743" y="1443"/>
                  </a:lnTo>
                  <a:lnTo>
                    <a:pt x="6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4"/>
            <p:cNvSpPr/>
            <p:nvPr/>
          </p:nvSpPr>
          <p:spPr>
            <a:xfrm>
              <a:off x="3623475" y="2968550"/>
              <a:ext cx="11000" cy="11000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14" y="0"/>
                  </a:moveTo>
                  <a:lnTo>
                    <a:pt x="1" y="214"/>
                  </a:lnTo>
                  <a:lnTo>
                    <a:pt x="227" y="439"/>
                  </a:lnTo>
                  <a:lnTo>
                    <a:pt x="440" y="226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4"/>
            <p:cNvSpPr/>
            <p:nvPr/>
          </p:nvSpPr>
          <p:spPr>
            <a:xfrm>
              <a:off x="3612175" y="2979525"/>
              <a:ext cx="11325" cy="11325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27" y="0"/>
                  </a:moveTo>
                  <a:lnTo>
                    <a:pt x="1" y="226"/>
                  </a:lnTo>
                  <a:lnTo>
                    <a:pt x="227" y="452"/>
                  </a:lnTo>
                  <a:lnTo>
                    <a:pt x="453" y="226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9"/>
          <p:cNvSpPr txBox="1">
            <a:spLocks noGrp="1"/>
          </p:cNvSpPr>
          <p:nvPr>
            <p:ph type="title"/>
          </p:nvPr>
        </p:nvSpPr>
        <p:spPr>
          <a:xfrm>
            <a:off x="3066497" y="1284081"/>
            <a:ext cx="3011006" cy="425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ID" b="1" i="0" dirty="0" err="1">
                <a:solidFill>
                  <a:srgbClr val="D1D5DB"/>
                </a:solidFill>
                <a:effectLst/>
                <a:latin typeface="Baskervville" panose="020B0604020202020204" charset="0"/>
              </a:rPr>
              <a:t>Jumlah</a:t>
            </a:r>
            <a:r>
              <a:rPr lang="en-ID" b="1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  <a:t> Data:</a:t>
            </a:r>
            <a:r>
              <a:rPr lang="en-ID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  <a:t> 220 </a:t>
            </a:r>
            <a:r>
              <a:rPr lang="en-ID" dirty="0" err="1">
                <a:solidFill>
                  <a:srgbClr val="D1D5DB"/>
                </a:solidFill>
                <a:latin typeface="Baskervville" panose="020B0604020202020204" charset="0"/>
              </a:rPr>
              <a:t>P</a:t>
            </a:r>
            <a:r>
              <a:rPr lang="en-ID" b="0" i="0" dirty="0" err="1">
                <a:solidFill>
                  <a:srgbClr val="D1D5DB"/>
                </a:solidFill>
                <a:effectLst/>
                <a:latin typeface="Baskervville" panose="020B0604020202020204" charset="0"/>
              </a:rPr>
              <a:t>elanggan</a:t>
            </a:r>
            <a:endParaRPr dirty="0">
              <a:latin typeface="Baskervville" panose="020B0604020202020204" charset="0"/>
            </a:endParaRPr>
          </a:p>
        </p:txBody>
      </p:sp>
      <p:sp>
        <p:nvSpPr>
          <p:cNvPr id="489" name="Google Shape;489;p39"/>
          <p:cNvSpPr txBox="1">
            <a:spLocks noGrp="1"/>
          </p:cNvSpPr>
          <p:nvPr>
            <p:ph type="title" idx="3"/>
          </p:nvPr>
        </p:nvSpPr>
        <p:spPr>
          <a:xfrm>
            <a:off x="3420406" y="2934072"/>
            <a:ext cx="3454782" cy="19330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b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</a:br>
            <a: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  <a:t>Fresh: [12000,29773]</a:t>
            </a:r>
            <a:b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</a:br>
            <a: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  <a:t>Milk: [5796,265909]</a:t>
            </a:r>
            <a:b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</a:br>
            <a: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  <a:t>Grocery: [7951,277273]</a:t>
            </a:r>
            <a:b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</a:br>
            <a: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  <a:t>Frozen: [3071,931818]</a:t>
            </a:r>
            <a:b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</a:br>
            <a:r>
              <a:rPr lang="en-ID" sz="1600" b="0" i="0" dirty="0" err="1">
                <a:solidFill>
                  <a:srgbClr val="D1D5DB"/>
                </a:solidFill>
                <a:effectLst/>
                <a:latin typeface="Baskervville" panose="020B0604020202020204" charset="0"/>
              </a:rPr>
              <a:t>Detergents_Paper</a:t>
            </a:r>
            <a: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  <a:t>: [2881,493182]</a:t>
            </a:r>
            <a:b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</a:br>
            <a:r>
              <a:rPr lang="en-ID" sz="1600" b="0" i="0" dirty="0" err="1">
                <a:solidFill>
                  <a:srgbClr val="D1D5DB"/>
                </a:solidFill>
                <a:effectLst/>
                <a:latin typeface="Baskervville" panose="020B0604020202020204" charset="0"/>
              </a:rPr>
              <a:t>Delicassen</a:t>
            </a:r>
            <a: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  <a:t>: [1524,870455]</a:t>
            </a:r>
            <a:br>
              <a:rPr lang="en-ID" sz="1600" b="0" i="0" dirty="0">
                <a:solidFill>
                  <a:srgbClr val="D1D5DB"/>
                </a:solidFill>
                <a:effectLst/>
                <a:latin typeface="Baskervville" panose="020B0604020202020204" charset="0"/>
              </a:rPr>
            </a:br>
            <a:br>
              <a:rPr lang="en-ID" sz="1600" dirty="0">
                <a:latin typeface="Baskervville" panose="020B0604020202020204" charset="0"/>
              </a:rPr>
            </a:br>
            <a:endParaRPr sz="1600" dirty="0">
              <a:latin typeface="Baskervville" panose="020B0604020202020204" charset="0"/>
            </a:endParaRPr>
          </a:p>
        </p:txBody>
      </p:sp>
      <p:sp>
        <p:nvSpPr>
          <p:cNvPr id="492" name="Google Shape;492;p39"/>
          <p:cNvSpPr txBox="1">
            <a:spLocks noGrp="1"/>
          </p:cNvSpPr>
          <p:nvPr>
            <p:ph type="title" idx="4"/>
          </p:nvPr>
        </p:nvSpPr>
        <p:spPr>
          <a:xfrm>
            <a:off x="2773266" y="590167"/>
            <a:ext cx="359746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ID" b="1" i="0" dirty="0" err="1">
                <a:effectLst/>
                <a:latin typeface="Baskervville" panose="020B0604020202020204" charset="0"/>
              </a:rPr>
              <a:t>Ringkasan</a:t>
            </a:r>
            <a:r>
              <a:rPr lang="en-ID" b="1" i="0" dirty="0">
                <a:effectLst/>
                <a:latin typeface="Baskervville" panose="020B0604020202020204" charset="0"/>
              </a:rPr>
              <a:t> Data Awal</a:t>
            </a:r>
          </a:p>
        </p:txBody>
      </p:sp>
      <p:cxnSp>
        <p:nvCxnSpPr>
          <p:cNvPr id="493" name="Google Shape;493;p39"/>
          <p:cNvCxnSpPr>
            <a:cxnSpLocks/>
          </p:cNvCxnSpPr>
          <p:nvPr/>
        </p:nvCxnSpPr>
        <p:spPr>
          <a:xfrm>
            <a:off x="2866953" y="1128725"/>
            <a:ext cx="3361967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Google Shape;493;p39">
            <a:extLst>
              <a:ext uri="{FF2B5EF4-FFF2-40B4-BE49-F238E27FC236}">
                <a16:creationId xmlns:a16="http://schemas.microsoft.com/office/drawing/2014/main" id="{4A1D001A-8075-04F9-77D2-7B3A3C4297F2}"/>
              </a:ext>
            </a:extLst>
          </p:cNvPr>
          <p:cNvCxnSpPr>
            <a:cxnSpLocks/>
          </p:cNvCxnSpPr>
          <p:nvPr/>
        </p:nvCxnSpPr>
        <p:spPr>
          <a:xfrm>
            <a:off x="2715699" y="2718041"/>
            <a:ext cx="3712602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6E4634C-769F-56ED-2557-33F9467A80EA}"/>
              </a:ext>
            </a:extLst>
          </p:cNvPr>
          <p:cNvSpPr txBox="1"/>
          <p:nvPr/>
        </p:nvSpPr>
        <p:spPr>
          <a:xfrm>
            <a:off x="2609134" y="2331678"/>
            <a:ext cx="42660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000" b="1" i="0" dirty="0">
                <a:solidFill>
                  <a:schemeClr val="bg1"/>
                </a:solidFill>
                <a:effectLst/>
                <a:latin typeface="Baskervville" panose="020B0604020202020204" charset="0"/>
              </a:rPr>
              <a:t>Rata-rata </a:t>
            </a:r>
            <a:r>
              <a:rPr lang="en-ID" sz="2000" b="1" i="0" dirty="0" err="1">
                <a:solidFill>
                  <a:schemeClr val="bg1"/>
                </a:solidFill>
                <a:effectLst/>
                <a:latin typeface="Baskervville" panose="020B0604020202020204" charset="0"/>
              </a:rPr>
              <a:t>Pengeluaran</a:t>
            </a:r>
            <a:r>
              <a:rPr lang="en-ID" sz="2000" b="1" i="0" dirty="0">
                <a:solidFill>
                  <a:schemeClr val="bg1"/>
                </a:solidFill>
                <a:effectLst/>
                <a:latin typeface="Baskervville" panose="020B0604020202020204" charset="0"/>
              </a:rPr>
              <a:t> </a:t>
            </a:r>
            <a:r>
              <a:rPr lang="en-ID" sz="2000" b="1" i="0" dirty="0" err="1">
                <a:solidFill>
                  <a:schemeClr val="bg1"/>
                </a:solidFill>
                <a:effectLst/>
                <a:latin typeface="Baskervville" panose="020B0604020202020204" charset="0"/>
              </a:rPr>
              <a:t>Pelanggan</a:t>
            </a:r>
            <a:endParaRPr lang="en-ID" sz="2000" dirty="0">
              <a:solidFill>
                <a:schemeClr val="bg1"/>
              </a:solidFill>
              <a:latin typeface="Baskervville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6" name="Google Shape;416;p35"/>
          <p:cNvGraphicFramePr/>
          <p:nvPr>
            <p:extLst>
              <p:ext uri="{D42A27DB-BD31-4B8C-83A1-F6EECF244321}">
                <p14:modId xmlns:p14="http://schemas.microsoft.com/office/powerpoint/2010/main" val="4004519338"/>
              </p:ext>
            </p:extLst>
          </p:nvPr>
        </p:nvGraphicFramePr>
        <p:xfrm>
          <a:off x="1024403" y="1853161"/>
          <a:ext cx="7209585" cy="2103000"/>
        </p:xfrm>
        <a:graphic>
          <a:graphicData uri="http://schemas.openxmlformats.org/drawingml/2006/table">
            <a:tbl>
              <a:tblPr>
                <a:noFill/>
                <a:tableStyleId>{D5B16795-7D81-45A0-B553-BDB6A8F48203}</a:tableStyleId>
              </a:tblPr>
              <a:tblGrid>
                <a:gridCol w="1972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37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 dirty="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900" dirty="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900" dirty="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9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9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78D8"/>
                        </a:buClr>
                        <a:buSzPts val="1100"/>
                        <a:buFont typeface="Arial"/>
                        <a:buNone/>
                      </a:pPr>
                      <a:endParaRPr sz="1000" b="1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900" dirty="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20" name="Google Shape;420;p35"/>
          <p:cNvSpPr txBox="1">
            <a:spLocks noGrp="1"/>
          </p:cNvSpPr>
          <p:nvPr>
            <p:ph type="title"/>
          </p:nvPr>
        </p:nvSpPr>
        <p:spPr>
          <a:xfrm>
            <a:off x="713225" y="512000"/>
            <a:ext cx="7717500" cy="6478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800" dirty="0" err="1"/>
              <a:t>Menampilkan</a:t>
            </a:r>
            <a:r>
              <a:rPr lang="en-ID" sz="1800" dirty="0"/>
              <a:t> </a:t>
            </a:r>
            <a:r>
              <a:rPr lang="en-ID" sz="1800" dirty="0" err="1"/>
              <a:t>pengeluaran</a:t>
            </a:r>
            <a:r>
              <a:rPr lang="en-ID" sz="1800" dirty="0"/>
              <a:t> rata-rata di </a:t>
            </a:r>
            <a:r>
              <a:rPr lang="en-ID" sz="1800" dirty="0" err="1"/>
              <a:t>setiap</a:t>
            </a:r>
            <a:r>
              <a:rPr lang="en-ID" sz="1800" dirty="0"/>
              <a:t> </a:t>
            </a:r>
            <a:r>
              <a:rPr lang="en-ID" sz="1800" dirty="0" err="1"/>
              <a:t>kategori</a:t>
            </a:r>
            <a:r>
              <a:rPr lang="en-ID" sz="1800" dirty="0"/>
              <a:t> </a:t>
            </a:r>
            <a:r>
              <a:rPr lang="en-ID" sz="1800" dirty="0" err="1"/>
              <a:t>produk</a:t>
            </a:r>
            <a:r>
              <a:rPr lang="en-ID" sz="1800" dirty="0"/>
              <a:t> (Fresh, Milk, Grocery, Frozen, </a:t>
            </a:r>
            <a:r>
              <a:rPr lang="en-ID" sz="1800" dirty="0" err="1"/>
              <a:t>Detergents_Paper</a:t>
            </a:r>
            <a:r>
              <a:rPr lang="en-ID" sz="1800" dirty="0"/>
              <a:t>, </a:t>
            </a:r>
            <a:r>
              <a:rPr lang="en-ID" sz="1800" dirty="0" err="1"/>
              <a:t>Delicassen</a:t>
            </a:r>
            <a:r>
              <a:rPr lang="en-ID" sz="1800" dirty="0"/>
              <a:t>).</a:t>
            </a:r>
            <a:endParaRPr sz="1800" i="1" dirty="0"/>
          </a:p>
        </p:txBody>
      </p:sp>
      <p:cxnSp>
        <p:nvCxnSpPr>
          <p:cNvPr id="421" name="Google Shape;421;p35"/>
          <p:cNvCxnSpPr>
            <a:cxnSpLocks/>
          </p:cNvCxnSpPr>
          <p:nvPr/>
        </p:nvCxnSpPr>
        <p:spPr>
          <a:xfrm>
            <a:off x="1058779" y="1176850"/>
            <a:ext cx="695769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FB856F5-C9F1-13E0-7B9B-E113F4082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7795" y="1573647"/>
            <a:ext cx="3948359" cy="23825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>
          <a:extLst>
            <a:ext uri="{FF2B5EF4-FFF2-40B4-BE49-F238E27FC236}">
              <a16:creationId xmlns:a16="http://schemas.microsoft.com/office/drawing/2014/main" id="{3E482CEA-1312-E7E9-D19D-39311DDE1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6" name="Google Shape;416;p35">
            <a:extLst>
              <a:ext uri="{FF2B5EF4-FFF2-40B4-BE49-F238E27FC236}">
                <a16:creationId xmlns:a16="http://schemas.microsoft.com/office/drawing/2014/main" id="{01E3A41A-9C01-1A60-1341-B0C82DDFDAA2}"/>
              </a:ext>
            </a:extLst>
          </p:cNvPr>
          <p:cNvGraphicFramePr/>
          <p:nvPr/>
        </p:nvGraphicFramePr>
        <p:xfrm>
          <a:off x="1024403" y="1853161"/>
          <a:ext cx="7209585" cy="2103000"/>
        </p:xfrm>
        <a:graphic>
          <a:graphicData uri="http://schemas.openxmlformats.org/drawingml/2006/table">
            <a:tbl>
              <a:tblPr>
                <a:noFill/>
                <a:tableStyleId>{D5B16795-7D81-45A0-B553-BDB6A8F48203}</a:tableStyleId>
              </a:tblPr>
              <a:tblGrid>
                <a:gridCol w="1972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37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 dirty="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900" dirty="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900" dirty="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9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9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C78D8"/>
                        </a:buClr>
                        <a:buSzPts val="1100"/>
                        <a:buFont typeface="Arial"/>
                        <a:buNone/>
                      </a:pPr>
                      <a:endParaRPr sz="1000" b="1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900" dirty="0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B33C3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20" name="Google Shape;420;p35">
            <a:extLst>
              <a:ext uri="{FF2B5EF4-FFF2-40B4-BE49-F238E27FC236}">
                <a16:creationId xmlns:a16="http://schemas.microsoft.com/office/drawing/2014/main" id="{7F3EBC41-DC7F-9059-940B-6D2E84068D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745757"/>
            <a:ext cx="7717500" cy="6478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000" dirty="0"/>
              <a:t>Segmentasi berdasarkan Channel (1 dan 2) dan Region (1, 2, 3).</a:t>
            </a:r>
            <a:endParaRPr sz="2000" i="1" dirty="0"/>
          </a:p>
        </p:txBody>
      </p:sp>
      <p:cxnSp>
        <p:nvCxnSpPr>
          <p:cNvPr id="421" name="Google Shape;421;p35">
            <a:extLst>
              <a:ext uri="{FF2B5EF4-FFF2-40B4-BE49-F238E27FC236}">
                <a16:creationId xmlns:a16="http://schemas.microsoft.com/office/drawing/2014/main" id="{A15DD2BC-CABA-0791-435C-8C7EE9DB3BB1}"/>
              </a:ext>
            </a:extLst>
          </p:cNvPr>
          <p:cNvCxnSpPr>
            <a:cxnSpLocks/>
          </p:cNvCxnSpPr>
          <p:nvPr/>
        </p:nvCxnSpPr>
        <p:spPr>
          <a:xfrm>
            <a:off x="1058779" y="1176850"/>
            <a:ext cx="695769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F8E4489-0D14-0F58-6FC0-D8B8E492D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173" y="1734291"/>
            <a:ext cx="3920902" cy="234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036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0"/>
          <p:cNvSpPr txBox="1">
            <a:spLocks noGrp="1"/>
          </p:cNvSpPr>
          <p:nvPr>
            <p:ph type="title"/>
          </p:nvPr>
        </p:nvSpPr>
        <p:spPr>
          <a:xfrm>
            <a:off x="71327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Kesimpulan &amp; Rekomendasi</a:t>
            </a:r>
            <a:endParaRPr i="1" dirty="0"/>
          </a:p>
        </p:txBody>
      </p:sp>
      <p:sp>
        <p:nvSpPr>
          <p:cNvPr id="499" name="Google Shape;499;p40"/>
          <p:cNvSpPr txBox="1">
            <a:spLocks noGrp="1"/>
          </p:cNvSpPr>
          <p:nvPr>
            <p:ph type="subTitle" idx="1"/>
          </p:nvPr>
        </p:nvSpPr>
        <p:spPr>
          <a:xfrm>
            <a:off x="1020786" y="1740798"/>
            <a:ext cx="24393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Kesimpulan</a:t>
            </a:r>
            <a:endParaRPr dirty="0"/>
          </a:p>
        </p:txBody>
      </p:sp>
      <p:sp>
        <p:nvSpPr>
          <p:cNvPr id="500" name="Google Shape;500;p40"/>
          <p:cNvSpPr txBox="1">
            <a:spLocks noGrp="1"/>
          </p:cNvSpPr>
          <p:nvPr>
            <p:ph type="subTitle" idx="2"/>
          </p:nvPr>
        </p:nvSpPr>
        <p:spPr>
          <a:xfrm>
            <a:off x="702649" y="2128724"/>
            <a:ext cx="3075575" cy="10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>
                <a:latin typeface="Baskervville" panose="020B0604020202020204" charset="0"/>
              </a:rPr>
              <a:t>Pelanggan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memiliki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pola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pengeluaran</a:t>
            </a:r>
            <a:r>
              <a:rPr lang="en-ID" dirty="0">
                <a:latin typeface="Baskervville" panose="020B0604020202020204" charset="0"/>
              </a:rPr>
              <a:t> yang </a:t>
            </a:r>
            <a:r>
              <a:rPr lang="en-ID" dirty="0" err="1">
                <a:latin typeface="Baskervville" panose="020B0604020202020204" charset="0"/>
              </a:rPr>
              <a:t>bervariasi</a:t>
            </a:r>
            <a:r>
              <a:rPr lang="en-ID" dirty="0">
                <a:latin typeface="Baskervville" panose="020B0604020202020204" charset="0"/>
              </a:rPr>
              <a:t> di </a:t>
            </a:r>
            <a:r>
              <a:rPr lang="en-ID" dirty="0" err="1">
                <a:latin typeface="Baskervville" panose="020B0604020202020204" charset="0"/>
              </a:rPr>
              <a:t>setiap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kategori.Segmentasi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pelanggan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menunjukkan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perbedaan</a:t>
            </a:r>
            <a:r>
              <a:rPr lang="en-ID" dirty="0">
                <a:latin typeface="Baskervville" panose="020B0604020202020204" charset="0"/>
              </a:rPr>
              <a:t> yang </a:t>
            </a:r>
            <a:r>
              <a:rPr lang="en-ID" dirty="0" err="1">
                <a:latin typeface="Baskervville" panose="020B0604020202020204" charset="0"/>
              </a:rPr>
              <a:t>signifikan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antara</a:t>
            </a:r>
            <a:r>
              <a:rPr lang="en-ID" dirty="0">
                <a:latin typeface="Baskervville" panose="020B0604020202020204" charset="0"/>
              </a:rPr>
              <a:t> channel dan region.</a:t>
            </a:r>
            <a:endParaRPr dirty="0">
              <a:latin typeface="Baskervville" panose="020B0604020202020204" charset="0"/>
            </a:endParaRPr>
          </a:p>
        </p:txBody>
      </p:sp>
      <p:sp>
        <p:nvSpPr>
          <p:cNvPr id="501" name="Google Shape;501;p40"/>
          <p:cNvSpPr txBox="1">
            <a:spLocks noGrp="1"/>
          </p:cNvSpPr>
          <p:nvPr>
            <p:ph type="subTitle" idx="3"/>
          </p:nvPr>
        </p:nvSpPr>
        <p:spPr>
          <a:xfrm>
            <a:off x="5565574" y="1702785"/>
            <a:ext cx="24393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Rekomendasi</a:t>
            </a:r>
            <a:endParaRPr dirty="0"/>
          </a:p>
        </p:txBody>
      </p:sp>
      <p:sp>
        <p:nvSpPr>
          <p:cNvPr id="502" name="Google Shape;502;p40"/>
          <p:cNvSpPr txBox="1">
            <a:spLocks noGrp="1"/>
          </p:cNvSpPr>
          <p:nvPr>
            <p:ph type="subTitle" idx="4"/>
          </p:nvPr>
        </p:nvSpPr>
        <p:spPr>
          <a:xfrm>
            <a:off x="5129097" y="2057659"/>
            <a:ext cx="3312254" cy="20349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>
                <a:latin typeface="Baskervville" panose="020B0604020202020204" charset="0"/>
              </a:rPr>
              <a:t>Fokus</a:t>
            </a:r>
            <a:r>
              <a:rPr lang="en-ID" dirty="0">
                <a:latin typeface="Baskervville" panose="020B0604020202020204" charset="0"/>
              </a:rPr>
              <a:t> pada </a:t>
            </a:r>
            <a:r>
              <a:rPr lang="en-ID" dirty="0" err="1">
                <a:latin typeface="Baskervville" panose="020B0604020202020204" charset="0"/>
              </a:rPr>
              <a:t>promosi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produk</a:t>
            </a:r>
            <a:r>
              <a:rPr lang="en-ID" dirty="0">
                <a:latin typeface="Baskervville" panose="020B0604020202020204" charset="0"/>
              </a:rPr>
              <a:t> yang paling </a:t>
            </a:r>
            <a:r>
              <a:rPr lang="en-ID" dirty="0" err="1">
                <a:latin typeface="Baskervville" panose="020B0604020202020204" charset="0"/>
              </a:rPr>
              <a:t>banyak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dibeli</a:t>
            </a:r>
            <a:r>
              <a:rPr lang="en-ID" dirty="0">
                <a:latin typeface="Baskervville" panose="020B0604020202020204" charset="0"/>
              </a:rPr>
              <a:t> di </a:t>
            </a:r>
            <a:r>
              <a:rPr lang="en-ID" dirty="0" err="1">
                <a:latin typeface="Baskervville" panose="020B0604020202020204" charset="0"/>
              </a:rPr>
              <a:t>setiap</a:t>
            </a:r>
            <a:r>
              <a:rPr lang="en-ID" dirty="0">
                <a:latin typeface="Baskervville" panose="020B0604020202020204" charset="0"/>
              </a:rPr>
              <a:t> channel, </a:t>
            </a:r>
            <a:r>
              <a:rPr lang="en-ID" dirty="0" err="1">
                <a:latin typeface="Baskervville" panose="020B0604020202020204" charset="0"/>
              </a:rPr>
              <a:t>kembangkan</a:t>
            </a:r>
            <a:r>
              <a:rPr lang="en-ID" dirty="0">
                <a:latin typeface="Baskervville" panose="020B0604020202020204" charset="0"/>
              </a:rPr>
              <a:t> strategi </a:t>
            </a:r>
            <a:r>
              <a:rPr lang="en-ID" dirty="0" err="1">
                <a:latin typeface="Baskervville" panose="020B0604020202020204" charset="0"/>
              </a:rPr>
              <a:t>pemasaran</a:t>
            </a:r>
            <a:r>
              <a:rPr lang="en-ID" dirty="0">
                <a:latin typeface="Baskervville" panose="020B0604020202020204" charset="0"/>
              </a:rPr>
              <a:t> yang </a:t>
            </a:r>
            <a:r>
              <a:rPr lang="en-ID" dirty="0" err="1">
                <a:latin typeface="Baskervville" panose="020B0604020202020204" charset="0"/>
              </a:rPr>
              <a:t>disesuaikan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dengan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karakteristik</a:t>
            </a:r>
            <a:r>
              <a:rPr lang="en-ID" dirty="0">
                <a:latin typeface="Baskervville" panose="020B0604020202020204" charset="0"/>
              </a:rPr>
              <a:t> region </a:t>
            </a:r>
            <a:r>
              <a:rPr lang="en-ID" dirty="0" err="1">
                <a:latin typeface="Baskervville" panose="020B0604020202020204" charset="0"/>
              </a:rPr>
              <a:t>tertentu</a:t>
            </a:r>
            <a:r>
              <a:rPr lang="en-ID" dirty="0">
                <a:latin typeface="Baskervville" panose="020B0604020202020204" charset="0"/>
              </a:rPr>
              <a:t>, </a:t>
            </a:r>
            <a:r>
              <a:rPr lang="en-ID" dirty="0" err="1">
                <a:latin typeface="Baskervville" panose="020B0604020202020204" charset="0"/>
              </a:rPr>
              <a:t>pertimbangkan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untuk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melakukan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survei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lebih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lanjut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untuk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memahami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preferensi</a:t>
            </a:r>
            <a:r>
              <a:rPr lang="en-ID" dirty="0">
                <a:latin typeface="Baskervville" panose="020B0604020202020204" charset="0"/>
              </a:rPr>
              <a:t> </a:t>
            </a:r>
            <a:r>
              <a:rPr lang="en-ID" dirty="0" err="1">
                <a:latin typeface="Baskervville" panose="020B0604020202020204" charset="0"/>
              </a:rPr>
              <a:t>pelanggan</a:t>
            </a:r>
            <a:r>
              <a:rPr lang="en-ID" dirty="0">
                <a:latin typeface="Baskervville" panose="020B0604020202020204" charset="0"/>
              </a:rPr>
              <a:t>.</a:t>
            </a:r>
            <a:endParaRPr dirty="0">
              <a:latin typeface="Baskervville" panose="020B0604020202020204" charset="0"/>
            </a:endParaRPr>
          </a:p>
        </p:txBody>
      </p:sp>
      <p:cxnSp>
        <p:nvCxnSpPr>
          <p:cNvPr id="505" name="Google Shape;505;p40"/>
          <p:cNvCxnSpPr/>
          <p:nvPr/>
        </p:nvCxnSpPr>
        <p:spPr>
          <a:xfrm>
            <a:off x="2023250" y="1128725"/>
            <a:ext cx="5123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6" name="Google Shape;506;p40"/>
          <p:cNvSpPr/>
          <p:nvPr/>
        </p:nvSpPr>
        <p:spPr>
          <a:xfrm rot="5400000">
            <a:off x="4919637" y="3715625"/>
            <a:ext cx="518400" cy="5184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40"/>
          <p:cNvSpPr/>
          <p:nvPr/>
        </p:nvSpPr>
        <p:spPr>
          <a:xfrm rot="5400000">
            <a:off x="4388168" y="3792173"/>
            <a:ext cx="365700" cy="3654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40"/>
          <p:cNvSpPr/>
          <p:nvPr/>
        </p:nvSpPr>
        <p:spPr>
          <a:xfrm rot="5400000">
            <a:off x="4012688" y="3870095"/>
            <a:ext cx="209700" cy="209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40"/>
          <p:cNvSpPr/>
          <p:nvPr/>
        </p:nvSpPr>
        <p:spPr>
          <a:xfrm rot="5400000">
            <a:off x="3709524" y="3906117"/>
            <a:ext cx="137400" cy="1374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stronomy Minitheme by Slidesgo">
  <a:themeElements>
    <a:clrScheme name="Simple Light">
      <a:dk1>
        <a:srgbClr val="0E052D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162</Words>
  <Application>Microsoft Office PowerPoint</Application>
  <PresentationFormat>On-screen Show (16:9)</PresentationFormat>
  <Paragraphs>13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Abel</vt:lpstr>
      <vt:lpstr>Baskerville Old Face</vt:lpstr>
      <vt:lpstr>Baskervville</vt:lpstr>
      <vt:lpstr>Fredoka One</vt:lpstr>
      <vt:lpstr>Arial</vt:lpstr>
      <vt:lpstr>Astronomy Minitheme by Slidesgo</vt:lpstr>
      <vt:lpstr>Analisis Data Pelanggan Grosir</vt:lpstr>
      <vt:lpstr>Jumlah Data: 220 Pelanggan</vt:lpstr>
      <vt:lpstr>Menampilkan pengeluaran rata-rata di setiap kategori produk (Fresh, Milk, Grocery, Frozen, Detergents_Paper, Delicassen).</vt:lpstr>
      <vt:lpstr>Segmentasi berdasarkan Channel (1 dan 2) dan Region (1, 2, 3).</vt:lpstr>
      <vt:lpstr>Kesimpulan &amp; Rekomendasi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Raditya Tajza</dc:creator>
  <cp:lastModifiedBy>Raditya Tajza</cp:lastModifiedBy>
  <cp:revision>2</cp:revision>
  <dcterms:modified xsi:type="dcterms:W3CDTF">2024-12-20T13:25:59Z</dcterms:modified>
</cp:coreProperties>
</file>